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63" r:id="rId3"/>
    <p:sldId id="259" r:id="rId4"/>
    <p:sldId id="264" r:id="rId5"/>
    <p:sldId id="260" r:id="rId6"/>
    <p:sldId id="265" r:id="rId7"/>
    <p:sldId id="257" r:id="rId8"/>
    <p:sldId id="258" r:id="rId9"/>
    <p:sldId id="266" r:id="rId10"/>
    <p:sldId id="261" r:id="rId11"/>
    <p:sldId id="267" r:id="rId12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00D33F-CC2A-46AC-A1BB-7CA5166A70DF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1977838E-AFD3-4816-89F2-FB0A67410437}">
      <dgm:prSet phldrT="[Text]" custT="1"/>
      <dgm:spPr/>
      <dgm:t>
        <a:bodyPr/>
        <a:lstStyle/>
        <a:p>
          <a:r>
            <a:rPr lang="en-US" sz="2400" dirty="0" smtClean="0"/>
            <a:t>Complex</a:t>
          </a:r>
          <a:r>
            <a:rPr lang="en-US" sz="2400" baseline="0" dirty="0" smtClean="0"/>
            <a:t> Organic Molecules</a:t>
          </a:r>
          <a:endParaRPr lang="en-US" sz="2400" dirty="0"/>
        </a:p>
      </dgm:t>
    </dgm:pt>
    <dgm:pt modelId="{A6BAFB4F-4934-4E1A-9E4B-C8166025A830}" type="parTrans" cxnId="{48D1C950-EFBF-4EBE-B2AE-DC9DF0B43387}">
      <dgm:prSet/>
      <dgm:spPr/>
      <dgm:t>
        <a:bodyPr/>
        <a:lstStyle/>
        <a:p>
          <a:endParaRPr lang="en-US"/>
        </a:p>
      </dgm:t>
    </dgm:pt>
    <dgm:pt modelId="{36E42826-8E0D-4CA6-B708-C402CD1A87E5}" type="sibTrans" cxnId="{48D1C950-EFBF-4EBE-B2AE-DC9DF0B43387}">
      <dgm:prSet/>
      <dgm:spPr/>
      <dgm:t>
        <a:bodyPr/>
        <a:lstStyle/>
        <a:p>
          <a:endParaRPr lang="en-US"/>
        </a:p>
      </dgm:t>
    </dgm:pt>
    <dgm:pt modelId="{A9B4BDEC-E3DE-4024-9048-A099499F4064}">
      <dgm:prSet phldrT="[Text]" custT="1"/>
      <dgm:spPr/>
      <dgm:t>
        <a:bodyPr/>
        <a:lstStyle/>
        <a:p>
          <a:r>
            <a:rPr lang="en-US" sz="2400" dirty="0" smtClean="0"/>
            <a:t>Protocells</a:t>
          </a:r>
          <a:endParaRPr lang="en-US" sz="2400" dirty="0"/>
        </a:p>
      </dgm:t>
    </dgm:pt>
    <dgm:pt modelId="{0965E2F6-6A3E-46B8-A29C-EFA12E4909D3}" type="parTrans" cxnId="{88456ACD-A9D3-4638-9866-3315BE90A277}">
      <dgm:prSet/>
      <dgm:spPr/>
      <dgm:t>
        <a:bodyPr/>
        <a:lstStyle/>
        <a:p>
          <a:endParaRPr lang="en-US"/>
        </a:p>
      </dgm:t>
    </dgm:pt>
    <dgm:pt modelId="{00D32472-94E0-49F1-BB07-42D52563D720}" type="sibTrans" cxnId="{88456ACD-A9D3-4638-9866-3315BE90A277}">
      <dgm:prSet/>
      <dgm:spPr/>
      <dgm:t>
        <a:bodyPr/>
        <a:lstStyle/>
        <a:p>
          <a:endParaRPr lang="en-US"/>
        </a:p>
      </dgm:t>
    </dgm:pt>
    <dgm:pt modelId="{83F9B733-CC49-4950-8531-963E1CFAEE8F}">
      <dgm:prSet phldrT="[Text]" custT="1"/>
      <dgm:spPr/>
      <dgm:t>
        <a:bodyPr/>
        <a:lstStyle/>
        <a:p>
          <a:r>
            <a:rPr lang="en-US" sz="2400" dirty="0" smtClean="0"/>
            <a:t>Prokaryotes</a:t>
          </a:r>
          <a:endParaRPr lang="en-US" sz="2400" dirty="0"/>
        </a:p>
      </dgm:t>
    </dgm:pt>
    <dgm:pt modelId="{26DC16BD-9A4E-4E49-B18A-E1BB10505A32}" type="parTrans" cxnId="{6185269A-7ABE-4DF8-943F-D6E3B3AB1E1E}">
      <dgm:prSet/>
      <dgm:spPr/>
      <dgm:t>
        <a:bodyPr/>
        <a:lstStyle/>
        <a:p>
          <a:endParaRPr lang="en-US"/>
        </a:p>
      </dgm:t>
    </dgm:pt>
    <dgm:pt modelId="{9C4A9EE2-1BE9-4E86-A41C-A1DF5D9A46EC}" type="sibTrans" cxnId="{6185269A-7ABE-4DF8-943F-D6E3B3AB1E1E}">
      <dgm:prSet/>
      <dgm:spPr/>
      <dgm:t>
        <a:bodyPr/>
        <a:lstStyle/>
        <a:p>
          <a:endParaRPr lang="en-US"/>
        </a:p>
      </dgm:t>
    </dgm:pt>
    <dgm:pt modelId="{AE494E80-BB16-4848-8C27-B13B077F7576}" type="pres">
      <dgm:prSet presAssocID="{3500D33F-CC2A-46AC-A1BB-7CA5166A70DF}" presName="CompostProcess" presStyleCnt="0">
        <dgm:presLayoutVars>
          <dgm:dir/>
          <dgm:resizeHandles val="exact"/>
        </dgm:presLayoutVars>
      </dgm:prSet>
      <dgm:spPr/>
    </dgm:pt>
    <dgm:pt modelId="{36A5771E-C58C-49BF-A0BD-42F48DB6CECC}" type="pres">
      <dgm:prSet presAssocID="{3500D33F-CC2A-46AC-A1BB-7CA5166A70DF}" presName="arrow" presStyleLbl="bgShp" presStyleIdx="0" presStyleCnt="1" custLinFactNeighborX="-13235" custLinFactNeighborY="-2500"/>
      <dgm:spPr/>
    </dgm:pt>
    <dgm:pt modelId="{A9F61F1F-9492-4E2B-B469-D9B38DAECF57}" type="pres">
      <dgm:prSet presAssocID="{3500D33F-CC2A-46AC-A1BB-7CA5166A70DF}" presName="linearProcess" presStyleCnt="0"/>
      <dgm:spPr/>
    </dgm:pt>
    <dgm:pt modelId="{D6774079-E4C5-4579-B463-D6D3E07B77DE}" type="pres">
      <dgm:prSet presAssocID="{1977838E-AFD3-4816-89F2-FB0A67410437}" presName="textNode" presStyleLbl="node1" presStyleIdx="0" presStyleCnt="3" custLinFactNeighborX="-335" custLinFactNeighborY="46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C3E837-D4C5-4CF8-93AE-48B38479E71E}" type="pres">
      <dgm:prSet presAssocID="{36E42826-8E0D-4CA6-B708-C402CD1A87E5}" presName="sibTrans" presStyleCnt="0"/>
      <dgm:spPr/>
    </dgm:pt>
    <dgm:pt modelId="{281F67EA-3F04-4E19-AC9E-EC976017B231}" type="pres">
      <dgm:prSet presAssocID="{A9B4BDEC-E3DE-4024-9048-A099499F4064}" presName="textNode" presStyleLbl="node1" presStyleIdx="1" presStyleCnt="3" custLinFactNeighborX="-7198" custLinFactNeighborY="46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F6F05B-C806-4555-BC68-973840968E6F}" type="pres">
      <dgm:prSet presAssocID="{00D32472-94E0-49F1-BB07-42D52563D720}" presName="sibTrans" presStyleCnt="0"/>
      <dgm:spPr/>
    </dgm:pt>
    <dgm:pt modelId="{E3C5BD54-3922-4B37-A52A-4FC9E97AA108}" type="pres">
      <dgm:prSet presAssocID="{83F9B733-CC49-4950-8531-963E1CFAEE8F}" presName="textNode" presStyleLbl="node1" presStyleIdx="2" presStyleCnt="3" custScaleX="107992" custLinFactNeighborX="-41353" custLinFactNeighborY="46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D1C950-EFBF-4EBE-B2AE-DC9DF0B43387}" srcId="{3500D33F-CC2A-46AC-A1BB-7CA5166A70DF}" destId="{1977838E-AFD3-4816-89F2-FB0A67410437}" srcOrd="0" destOrd="0" parTransId="{A6BAFB4F-4934-4E1A-9E4B-C8166025A830}" sibTransId="{36E42826-8E0D-4CA6-B708-C402CD1A87E5}"/>
    <dgm:cxn modelId="{88456ACD-A9D3-4638-9866-3315BE90A277}" srcId="{3500D33F-CC2A-46AC-A1BB-7CA5166A70DF}" destId="{A9B4BDEC-E3DE-4024-9048-A099499F4064}" srcOrd="1" destOrd="0" parTransId="{0965E2F6-6A3E-46B8-A29C-EFA12E4909D3}" sibTransId="{00D32472-94E0-49F1-BB07-42D52563D720}"/>
    <dgm:cxn modelId="{30D36A6D-FB6C-4AC4-B168-3EBFA9E701A7}" type="presOf" srcId="{3500D33F-CC2A-46AC-A1BB-7CA5166A70DF}" destId="{AE494E80-BB16-4848-8C27-B13B077F7576}" srcOrd="0" destOrd="0" presId="urn:microsoft.com/office/officeart/2005/8/layout/hProcess9"/>
    <dgm:cxn modelId="{6185269A-7ABE-4DF8-943F-D6E3B3AB1E1E}" srcId="{3500D33F-CC2A-46AC-A1BB-7CA5166A70DF}" destId="{83F9B733-CC49-4950-8531-963E1CFAEE8F}" srcOrd="2" destOrd="0" parTransId="{26DC16BD-9A4E-4E49-B18A-E1BB10505A32}" sibTransId="{9C4A9EE2-1BE9-4E86-A41C-A1DF5D9A46EC}"/>
    <dgm:cxn modelId="{3C1F22F5-C12C-46F6-B313-E6D316C41893}" type="presOf" srcId="{83F9B733-CC49-4950-8531-963E1CFAEE8F}" destId="{E3C5BD54-3922-4B37-A52A-4FC9E97AA108}" srcOrd="0" destOrd="0" presId="urn:microsoft.com/office/officeart/2005/8/layout/hProcess9"/>
    <dgm:cxn modelId="{0E7F3219-D35D-45FA-B2C5-E5D48C6D30A8}" type="presOf" srcId="{1977838E-AFD3-4816-89F2-FB0A67410437}" destId="{D6774079-E4C5-4579-B463-D6D3E07B77DE}" srcOrd="0" destOrd="0" presId="urn:microsoft.com/office/officeart/2005/8/layout/hProcess9"/>
    <dgm:cxn modelId="{7417B321-98CC-4794-AF04-ABAE9402AF30}" type="presOf" srcId="{A9B4BDEC-E3DE-4024-9048-A099499F4064}" destId="{281F67EA-3F04-4E19-AC9E-EC976017B231}" srcOrd="0" destOrd="0" presId="urn:microsoft.com/office/officeart/2005/8/layout/hProcess9"/>
    <dgm:cxn modelId="{5D6E525C-23FA-49FD-ABC7-356192BADE20}" type="presParOf" srcId="{AE494E80-BB16-4848-8C27-B13B077F7576}" destId="{36A5771E-C58C-49BF-A0BD-42F48DB6CECC}" srcOrd="0" destOrd="0" presId="urn:microsoft.com/office/officeart/2005/8/layout/hProcess9"/>
    <dgm:cxn modelId="{67E28F7A-D1C4-47F3-8B99-5C5B793E3209}" type="presParOf" srcId="{AE494E80-BB16-4848-8C27-B13B077F7576}" destId="{A9F61F1F-9492-4E2B-B469-D9B38DAECF57}" srcOrd="1" destOrd="0" presId="urn:microsoft.com/office/officeart/2005/8/layout/hProcess9"/>
    <dgm:cxn modelId="{05C1F1F6-91ED-40BC-9AE8-647BDD8A4F67}" type="presParOf" srcId="{A9F61F1F-9492-4E2B-B469-D9B38DAECF57}" destId="{D6774079-E4C5-4579-B463-D6D3E07B77DE}" srcOrd="0" destOrd="0" presId="urn:microsoft.com/office/officeart/2005/8/layout/hProcess9"/>
    <dgm:cxn modelId="{ADFC8A7A-A5C1-4B86-A707-D33105E37D82}" type="presParOf" srcId="{A9F61F1F-9492-4E2B-B469-D9B38DAECF57}" destId="{92C3E837-D4C5-4CF8-93AE-48B38479E71E}" srcOrd="1" destOrd="0" presId="urn:microsoft.com/office/officeart/2005/8/layout/hProcess9"/>
    <dgm:cxn modelId="{68F0271C-7491-435A-804E-98C4EED932C6}" type="presParOf" srcId="{A9F61F1F-9492-4E2B-B469-D9B38DAECF57}" destId="{281F67EA-3F04-4E19-AC9E-EC976017B231}" srcOrd="2" destOrd="0" presId="urn:microsoft.com/office/officeart/2005/8/layout/hProcess9"/>
    <dgm:cxn modelId="{C4806E76-77B6-49EC-BBD7-7374477B5ADA}" type="presParOf" srcId="{A9F61F1F-9492-4E2B-B469-D9B38DAECF57}" destId="{A4F6F05B-C806-4555-BC68-973840968E6F}" srcOrd="3" destOrd="0" presId="urn:microsoft.com/office/officeart/2005/8/layout/hProcess9"/>
    <dgm:cxn modelId="{4C9D035E-E711-407C-B9CF-853990D0FA6B}" type="presParOf" srcId="{A9F61F1F-9492-4E2B-B469-D9B38DAECF57}" destId="{E3C5BD54-3922-4B37-A52A-4FC9E97AA108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A5771E-C58C-49BF-A0BD-42F48DB6CECC}">
      <dsp:nvSpPr>
        <dsp:cNvPr id="0" name=""/>
        <dsp:cNvSpPr/>
      </dsp:nvSpPr>
      <dsp:spPr>
        <a:xfrm>
          <a:off x="0" y="0"/>
          <a:ext cx="518160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6774079-E4C5-4579-B463-D6D3E07B77DE}">
      <dsp:nvSpPr>
        <dsp:cNvPr id="0" name=""/>
        <dsp:cNvSpPr/>
      </dsp:nvSpPr>
      <dsp:spPr>
        <a:xfrm>
          <a:off x="0" y="1295408"/>
          <a:ext cx="179736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Complex</a:t>
          </a:r>
          <a:r>
            <a:rPr lang="en-US" sz="2400" kern="1200" baseline="0" dirty="0" smtClean="0"/>
            <a:t> Organic Molecules</a:t>
          </a:r>
          <a:endParaRPr lang="en-US" sz="2400" kern="1200" dirty="0"/>
        </a:p>
      </dsp:txBody>
      <dsp:txXfrm>
        <a:off x="0" y="1295408"/>
        <a:ext cx="1797360" cy="1625600"/>
      </dsp:txXfrm>
    </dsp:sp>
    <dsp:sp modelId="{281F67EA-3F04-4E19-AC9E-EC976017B231}">
      <dsp:nvSpPr>
        <dsp:cNvPr id="0" name=""/>
        <dsp:cNvSpPr/>
      </dsp:nvSpPr>
      <dsp:spPr>
        <a:xfrm>
          <a:off x="2057400" y="1295408"/>
          <a:ext cx="1797360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Protocells</a:t>
          </a:r>
          <a:endParaRPr lang="en-US" sz="2400" kern="1200" dirty="0"/>
        </a:p>
      </dsp:txBody>
      <dsp:txXfrm>
        <a:off x="2057400" y="1295408"/>
        <a:ext cx="1797360" cy="1625600"/>
      </dsp:txXfrm>
    </dsp:sp>
    <dsp:sp modelId="{E3C5BD54-3922-4B37-A52A-4FC9E97AA108}">
      <dsp:nvSpPr>
        <dsp:cNvPr id="0" name=""/>
        <dsp:cNvSpPr/>
      </dsp:nvSpPr>
      <dsp:spPr>
        <a:xfrm>
          <a:off x="4038600" y="1295408"/>
          <a:ext cx="194100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Prokaryotes</a:t>
          </a:r>
          <a:endParaRPr lang="en-US" sz="2400" kern="1200" dirty="0"/>
        </a:p>
      </dsp:txBody>
      <dsp:txXfrm>
        <a:off x="4038600" y="1295408"/>
        <a:ext cx="1941005" cy="1625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6161CC34-5581-42BB-BBE2-5E307FD19371}" type="datetimeFigureOut">
              <a:rPr lang="en-US" smtClean="0"/>
              <a:pPr/>
              <a:t>2/23/2010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8066AF33-B07A-478C-9D4F-0C70A33E49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09C50E2-37AE-48F1-BC6C-D7F6A66F9426}" type="datetimeFigureOut">
              <a:rPr lang="en-US" smtClean="0"/>
              <a:pPr/>
              <a:t>2/23/2010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F7AE03D-2FDC-4E45-BD29-591AD2FEF98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5334000"/>
            <a:ext cx="4038600" cy="984504"/>
          </a:xfrm>
        </p:spPr>
        <p:txBody>
          <a:bodyPr/>
          <a:lstStyle/>
          <a:p>
            <a:r>
              <a:rPr lang="en-US" dirty="0" smtClean="0"/>
              <a:t>Chapter 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905000"/>
            <a:ext cx="5943600" cy="1508760"/>
          </a:xfrm>
        </p:spPr>
        <p:txBody>
          <a:bodyPr>
            <a:normAutofit fontScale="92500"/>
          </a:bodyPr>
          <a:lstStyle/>
          <a:p>
            <a:r>
              <a:rPr lang="en-US" sz="7200" b="1" dirty="0" smtClean="0"/>
              <a:t>Origin of Life…</a:t>
            </a:r>
            <a:endParaRPr 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609600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C000"/>
                </a:solidFill>
              </a:rPr>
              <a:t>Evolution of Cells</a:t>
            </a:r>
            <a:endParaRPr lang="en-US" sz="4800" b="1" dirty="0">
              <a:solidFill>
                <a:srgbClr val="FFC000"/>
              </a:solidFill>
            </a:endParaRPr>
          </a:p>
        </p:txBody>
      </p:sp>
      <p:graphicFrame>
        <p:nvGraphicFramePr>
          <p:cNvPr id="3" name="Diagram 2"/>
          <p:cNvGraphicFramePr/>
          <p:nvPr/>
        </p:nvGraphicFramePr>
        <p:xfrm>
          <a:off x="762000" y="1447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6934200" y="2743200"/>
            <a:ext cx="1839515" cy="1625600"/>
            <a:chOff x="4114801" y="1269999"/>
            <a:chExt cx="1839515" cy="1625600"/>
          </a:xfrm>
        </p:grpSpPr>
        <p:sp>
          <p:nvSpPr>
            <p:cNvPr id="5" name="Rounded Rectangle 4"/>
            <p:cNvSpPr/>
            <p:nvPr/>
          </p:nvSpPr>
          <p:spPr>
            <a:xfrm>
              <a:off x="4114801" y="1269999"/>
              <a:ext cx="1839515" cy="16256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4194156" y="1349354"/>
              <a:ext cx="1680805" cy="14668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400" kern="1200" dirty="0" smtClean="0"/>
                <a:t>Eukaryotes</a:t>
              </a:r>
              <a:endParaRPr lang="en-US" sz="2400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4800" y="6096000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947928"/>
          </a:xfrm>
        </p:spPr>
        <p:txBody>
          <a:bodyPr/>
          <a:lstStyle/>
          <a:p>
            <a:pPr algn="ctr"/>
            <a:r>
              <a:rPr lang="en-US" dirty="0" smtClean="0"/>
              <a:t>How Eukaryotes Formed…..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b="1" dirty="0" smtClean="0"/>
              <a:t>-Endosymbiont Theory-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2971800"/>
            <a:ext cx="7543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   Large prokaryotes ingested small prokaryotes</a:t>
            </a:r>
          </a:p>
          <a:p>
            <a:pPr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  The smaller prokaryote served a specialized function for the larger </a:t>
            </a:r>
          </a:p>
          <a:p>
            <a:pPr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  The smaller prokaryote evolved into organelles of the larger cell   (Mitochondria &amp; Chloroplasts)</a:t>
            </a: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US" sz="2400" b="1" dirty="0" smtClean="0">
              <a:solidFill>
                <a:schemeClr val="accent1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  Combine these steps to form </a:t>
            </a:r>
            <a:r>
              <a:rPr lang="en-US" sz="2400" b="1" dirty="0" smtClean="0">
                <a:solidFill>
                  <a:schemeClr val="accent1"/>
                </a:solidFill>
              </a:rPr>
              <a:t>Eukaryotes</a:t>
            </a:r>
            <a:endParaRPr lang="en-US" sz="2400" b="1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18872"/>
            <a:ext cx="8686800" cy="1636776"/>
          </a:xfrm>
        </p:spPr>
        <p:txBody>
          <a:bodyPr/>
          <a:lstStyle/>
          <a:p>
            <a:pPr algn="ctr"/>
            <a:r>
              <a:rPr lang="en-US" dirty="0" smtClean="0"/>
              <a:t>Spontaneous Generation, what?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i="1" dirty="0" smtClean="0"/>
          </a:p>
          <a:p>
            <a:pPr algn="ctr"/>
            <a:endParaRPr lang="en-US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685800" y="2971800"/>
            <a:ext cx="8229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b="1" dirty="0" smtClean="0"/>
          </a:p>
          <a:p>
            <a:pPr>
              <a:buFont typeface="Wingdings" pitchFamily="2" charset="2"/>
              <a:buChar char="§"/>
            </a:pPr>
            <a:endParaRPr lang="en-US" sz="2800" b="1" dirty="0" smtClean="0"/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  Idea that Non-Living Things can produce life</a:t>
            </a:r>
          </a:p>
          <a:p>
            <a:pPr>
              <a:buFont typeface="Wingdings" pitchFamily="2" charset="2"/>
              <a:buChar char="§"/>
            </a:pPr>
            <a:endParaRPr lang="en-US" sz="2800" b="1" dirty="0" smtClean="0"/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  Organisms must develop from forces in the air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1752600"/>
            <a:ext cx="8077200" cy="1499616"/>
          </a:xfrm>
        </p:spPr>
        <p:txBody>
          <a:bodyPr>
            <a:noAutofit/>
          </a:bodyPr>
          <a:lstStyle/>
          <a:p>
            <a:pPr algn="ctr"/>
            <a:endParaRPr lang="en-US" sz="6600" b="1" dirty="0" smtClean="0">
              <a:solidFill>
                <a:schemeClr val="accent1"/>
              </a:solidFill>
            </a:endParaRPr>
          </a:p>
          <a:p>
            <a:pPr algn="ctr"/>
            <a:r>
              <a:rPr lang="en-US" sz="6600" b="1" dirty="0" smtClean="0">
                <a:solidFill>
                  <a:schemeClr val="accent1"/>
                </a:solidFill>
              </a:rPr>
              <a:t>Is there anyway to test this hypothesis?</a:t>
            </a:r>
            <a:endParaRPr lang="en-US" sz="66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Francisco Redi’s Experiment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905000"/>
            <a:ext cx="8022336" cy="68580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1668</a:t>
            </a:r>
            <a:endParaRPr lang="en-US" sz="3200" dirty="0"/>
          </a:p>
        </p:txBody>
      </p:sp>
      <p:pic>
        <p:nvPicPr>
          <p:cNvPr id="4" name="Picture 6" descr="Redi experi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667000"/>
            <a:ext cx="7322127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304800"/>
            <a:ext cx="8013192" cy="106984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And again with….Louis Pasteur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1752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1864</a:t>
            </a:r>
            <a:endParaRPr lang="en-US" sz="3600" dirty="0"/>
          </a:p>
        </p:txBody>
      </p:sp>
      <p:pic>
        <p:nvPicPr>
          <p:cNvPr id="6" name="Picture 5" descr="Pasteur's experim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95400" y="2895600"/>
            <a:ext cx="6477000" cy="361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719328"/>
          </a:xfrm>
        </p:spPr>
        <p:txBody>
          <a:bodyPr>
            <a:normAutofit/>
          </a:bodyPr>
          <a:lstStyle/>
          <a:p>
            <a:r>
              <a:rPr lang="en-US" sz="2400" i="1" dirty="0" smtClean="0">
                <a:solidFill>
                  <a:schemeClr val="tx1"/>
                </a:solidFill>
              </a:rPr>
              <a:t>A New Idea was Born…….</a:t>
            </a:r>
            <a:endParaRPr lang="en-US" sz="2400" i="1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371600"/>
            <a:ext cx="8022336" cy="6858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</a:rPr>
              <a:t>BIOGENESIS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2971800"/>
            <a:ext cx="7848600" cy="4647426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b="1" dirty="0" smtClean="0"/>
              <a:t>  </a:t>
            </a:r>
            <a:r>
              <a:rPr lang="en-US" sz="2800" b="1" dirty="0" smtClean="0"/>
              <a:t>All living things must come from other living things</a:t>
            </a:r>
          </a:p>
          <a:p>
            <a:pPr>
              <a:buFont typeface="Wingdings" pitchFamily="2" charset="2"/>
              <a:buChar char="§"/>
            </a:pPr>
            <a:endParaRPr lang="en-US" sz="2800" b="1" dirty="0" smtClean="0"/>
          </a:p>
          <a:p>
            <a:pPr>
              <a:buFont typeface="Wingdings" pitchFamily="2" charset="2"/>
              <a:buChar char="§"/>
            </a:pPr>
            <a:r>
              <a:rPr lang="en-US" sz="2800" b="1" dirty="0" smtClean="0"/>
              <a:t>  Became the foundation for Biology</a:t>
            </a:r>
          </a:p>
          <a:p>
            <a:pPr lvl="6"/>
            <a:endParaRPr lang="en-US" sz="2800" b="1" i="1" dirty="0" smtClean="0">
              <a:solidFill>
                <a:schemeClr val="accent1"/>
              </a:solidFill>
            </a:endParaRPr>
          </a:p>
          <a:p>
            <a:pPr lvl="6"/>
            <a:r>
              <a:rPr lang="en-US" sz="2800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But…….</a:t>
            </a:r>
          </a:p>
          <a:p>
            <a:pPr algn="ctr">
              <a:buFont typeface="Wingdings" pitchFamily="2" charset="2"/>
              <a:buChar char="§"/>
            </a:pPr>
            <a:endParaRPr lang="en-US" sz="2800" b="1" i="1" u="sng" dirty="0" smtClean="0">
              <a:solidFill>
                <a:schemeClr val="accent1"/>
              </a:solidFill>
            </a:endParaRPr>
          </a:p>
          <a:p>
            <a:pPr algn="ctr"/>
            <a:r>
              <a:rPr lang="en-US" sz="2800" b="1" u="sng" dirty="0" smtClean="0">
                <a:solidFill>
                  <a:schemeClr val="accent1"/>
                </a:solidFill>
              </a:rPr>
              <a:t>Where did the first form of life come from?</a:t>
            </a:r>
          </a:p>
          <a:p>
            <a:pPr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Font typeface="Wingdings" pitchFamily="2" charset="2"/>
              <a:buChar char="§"/>
            </a:pPr>
            <a:endParaRPr lang="en-US" sz="2400" b="1" dirty="0" smtClean="0"/>
          </a:p>
          <a:p>
            <a:pPr>
              <a:buFont typeface="Wingdings" pitchFamily="2" charset="2"/>
              <a:buChar char="§"/>
            </a:pPr>
            <a:endParaRPr lang="en-US" sz="2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Let’s Eat!!!</a:t>
            </a:r>
            <a:endParaRPr lang="en-US" sz="1800" i="1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PrimordialSoup.jpe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457200" y="0"/>
            <a:ext cx="80772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solidFill>
                  <a:schemeClr val="accent1"/>
                </a:solidFill>
              </a:rPr>
              <a:t>Urey and Miller’s Experiment</a:t>
            </a:r>
            <a:endParaRPr lang="en-US" sz="4400" b="1" dirty="0">
              <a:solidFill>
                <a:schemeClr val="accent1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066800"/>
            <a:ext cx="52578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 rot="21185834">
            <a:off x="214123" y="1417574"/>
            <a:ext cx="22098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rgbClr val="FFC000"/>
                </a:solidFill>
              </a:rPr>
              <a:t>STEP 1</a:t>
            </a:r>
          </a:p>
          <a:p>
            <a:endParaRPr lang="en-US" sz="1400" b="1" dirty="0" smtClean="0">
              <a:solidFill>
                <a:srgbClr val="92D050"/>
              </a:solidFill>
            </a:endParaRPr>
          </a:p>
          <a:p>
            <a:r>
              <a:rPr lang="en-US" sz="1400" b="1" dirty="0" smtClean="0">
                <a:solidFill>
                  <a:srgbClr val="92D050"/>
                </a:solidFill>
              </a:rPr>
              <a:t>Water </a:t>
            </a:r>
            <a:r>
              <a:rPr lang="en-US" sz="1400" b="1" dirty="0">
                <a:solidFill>
                  <a:srgbClr val="92D050"/>
                </a:solidFill>
              </a:rPr>
              <a:t>was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heated and the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water vapor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was mixed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with hydrogen,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carbon dioxide,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carbon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monoxide,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nitrogen,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ammonia,</a:t>
            </a:r>
          </a:p>
          <a:p>
            <a:r>
              <a:rPr lang="en-US" sz="1400" b="1" dirty="0">
                <a:solidFill>
                  <a:srgbClr val="92D050"/>
                </a:solidFill>
              </a:rPr>
              <a:t>and methane</a:t>
            </a:r>
            <a:r>
              <a:rPr lang="en-US" sz="1400" b="1" dirty="0" smtClean="0">
                <a:solidFill>
                  <a:srgbClr val="92D050"/>
                </a:solidFill>
              </a:rPr>
              <a:t>. </a:t>
            </a:r>
            <a:r>
              <a:rPr lang="en-US" sz="1400" b="1" dirty="0" smtClean="0">
                <a:solidFill>
                  <a:srgbClr val="92D050"/>
                </a:solidFill>
                <a:sym typeface="Wingdings" pitchFamily="2" charset="2"/>
              </a:rPr>
              <a:t></a:t>
            </a:r>
            <a:endParaRPr lang="en-US" sz="1400" dirty="0">
              <a:solidFill>
                <a:srgbClr val="92D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62543" y="688087"/>
            <a:ext cx="1600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 smtClean="0">
              <a:solidFill>
                <a:schemeClr val="accent1"/>
              </a:solidFill>
            </a:endParaRPr>
          </a:p>
          <a:p>
            <a:r>
              <a:rPr lang="en-US" sz="1400" b="1" dirty="0" smtClean="0">
                <a:solidFill>
                  <a:schemeClr val="accent1"/>
                </a:solidFill>
              </a:rPr>
              <a:t>STEP 2</a:t>
            </a:r>
          </a:p>
          <a:p>
            <a:endParaRPr lang="en-US" sz="1400" b="1" dirty="0">
              <a:solidFill>
                <a:schemeClr val="accent1"/>
              </a:solidFill>
            </a:endParaRPr>
          </a:p>
          <a:p>
            <a:r>
              <a:rPr lang="en-US" sz="1400" b="1" dirty="0" smtClean="0">
                <a:solidFill>
                  <a:schemeClr val="accent5"/>
                </a:solidFill>
              </a:rPr>
              <a:t>The </a:t>
            </a:r>
            <a:r>
              <a:rPr lang="en-US" sz="1400" b="1" dirty="0">
                <a:solidFill>
                  <a:schemeClr val="accent5"/>
                </a:solidFill>
              </a:rPr>
              <a:t>mixture</a:t>
            </a:r>
          </a:p>
          <a:p>
            <a:r>
              <a:rPr lang="en-US" sz="1400" b="1" dirty="0">
                <a:solidFill>
                  <a:schemeClr val="accent5"/>
                </a:solidFill>
              </a:rPr>
              <a:t>of gases was</a:t>
            </a:r>
          </a:p>
          <a:p>
            <a:r>
              <a:rPr lang="en-US" sz="1400" b="1" dirty="0">
                <a:solidFill>
                  <a:schemeClr val="accent5"/>
                </a:solidFill>
              </a:rPr>
              <a:t>sparked with</a:t>
            </a:r>
          </a:p>
          <a:p>
            <a:r>
              <a:rPr lang="en-US" sz="1400" b="1" dirty="0">
                <a:solidFill>
                  <a:schemeClr val="accent5"/>
                </a:solidFill>
              </a:rPr>
              <a:t>electricity to</a:t>
            </a:r>
          </a:p>
          <a:p>
            <a:r>
              <a:rPr lang="en-US" sz="1400" b="1" dirty="0">
                <a:solidFill>
                  <a:schemeClr val="accent5"/>
                </a:solidFill>
              </a:rPr>
              <a:t>simulate</a:t>
            </a:r>
          </a:p>
          <a:p>
            <a:r>
              <a:rPr lang="en-US" sz="1400" b="1" dirty="0">
                <a:solidFill>
                  <a:schemeClr val="accent5"/>
                </a:solidFill>
              </a:rPr>
              <a:t>lightning</a:t>
            </a:r>
            <a:r>
              <a:rPr lang="en-US" sz="1400" b="1" dirty="0" smtClean="0">
                <a:solidFill>
                  <a:schemeClr val="accent5"/>
                </a:solidFill>
              </a:rPr>
              <a:t>.</a:t>
            </a:r>
          </a:p>
          <a:p>
            <a:r>
              <a:rPr lang="en-US" sz="1400" b="1" dirty="0" smtClean="0">
                <a:solidFill>
                  <a:schemeClr val="accent5"/>
                </a:solidFill>
                <a:sym typeface="Wingdings" pitchFamily="2" charset="2"/>
              </a:rPr>
              <a:t>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296478">
            <a:off x="7530697" y="2958714"/>
            <a:ext cx="1524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STEP 3</a:t>
            </a:r>
          </a:p>
          <a:p>
            <a:endParaRPr lang="en-US" sz="1400" b="1" dirty="0"/>
          </a:p>
          <a:p>
            <a:r>
              <a:rPr lang="en-US" sz="14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sym typeface="Wingdings" pitchFamily="2" charset="2"/>
              </a:rPr>
              <a:t></a:t>
            </a:r>
            <a:r>
              <a:rPr lang="en-US" sz="1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The </a:t>
            </a:r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gases</a:t>
            </a:r>
          </a:p>
          <a:p>
            <a:r>
              <a:rPr lang="en-US" sz="1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were </a:t>
            </a:r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cooled</a:t>
            </a:r>
          </a:p>
          <a:p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using a</a:t>
            </a:r>
          </a:p>
          <a:p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glass tube</a:t>
            </a:r>
          </a:p>
          <a:p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filled with</a:t>
            </a:r>
          </a:p>
          <a:p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circulating</a:t>
            </a:r>
          </a:p>
          <a:p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cold water</a:t>
            </a:r>
            <a:r>
              <a:rPr lang="en-US" sz="14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,. </a:t>
            </a:r>
            <a:r>
              <a:rPr lang="en-US" sz="1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. </a:t>
            </a:r>
            <a:r>
              <a:rPr lang="en-US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.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453016">
            <a:off x="5882021" y="5185112"/>
            <a:ext cx="19050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/>
                </a:solidFill>
              </a:rPr>
              <a:t>STEP 4</a:t>
            </a:r>
          </a:p>
          <a:p>
            <a:r>
              <a:rPr lang="en-US" sz="1400" b="1" dirty="0" smtClean="0">
                <a:solidFill>
                  <a:srgbClr val="0070C0"/>
                </a:solidFill>
                <a:sym typeface="Wingdings" pitchFamily="2" charset="2"/>
              </a:rPr>
              <a:t></a:t>
            </a:r>
            <a:r>
              <a:rPr lang="en-US" sz="1400" b="1" dirty="0" smtClean="0">
                <a:solidFill>
                  <a:srgbClr val="0070C0"/>
                </a:solidFill>
              </a:rPr>
              <a:t>The </a:t>
            </a:r>
            <a:r>
              <a:rPr lang="en-US" sz="1400" b="1" dirty="0">
                <a:solidFill>
                  <a:srgbClr val="0070C0"/>
                </a:solidFill>
              </a:rPr>
              <a:t>dark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mixture that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formed contained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amino acids and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other complex</a:t>
            </a:r>
          </a:p>
          <a:p>
            <a:r>
              <a:rPr lang="en-US" sz="1400" b="1" dirty="0">
                <a:solidFill>
                  <a:srgbClr val="0070C0"/>
                </a:solidFill>
              </a:rPr>
              <a:t>molecules</a:t>
            </a:r>
            <a:r>
              <a:rPr lang="en-US" sz="1400" b="1" dirty="0" smtClean="0">
                <a:solidFill>
                  <a:srgbClr val="0070C0"/>
                </a:solidFill>
              </a:rPr>
              <a:t>.</a:t>
            </a:r>
            <a:endParaRPr lang="en-US" sz="1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024128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Next Step in the Formation of Life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The Protocell:    </a:t>
            </a:r>
            <a:r>
              <a:rPr lang="en-US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Membrane bound structure that carries out some of the characteristics of life.</a:t>
            </a:r>
          </a:p>
          <a:p>
            <a:endParaRPr lang="en-US" i="1" dirty="0"/>
          </a:p>
        </p:txBody>
      </p:sp>
      <p:pic>
        <p:nvPicPr>
          <p:cNvPr id="4" name="Picture 5" descr="Creating protocel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14400" y="2819400"/>
            <a:ext cx="7543800" cy="289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209</TotalTime>
  <Words>246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Chapter 14</vt:lpstr>
      <vt:lpstr>Spontaneous Generation, what?</vt:lpstr>
      <vt:lpstr>Slide 3</vt:lpstr>
      <vt:lpstr>Francisco Redi’s Experiment</vt:lpstr>
      <vt:lpstr>And again with….Louis Pasteur</vt:lpstr>
      <vt:lpstr>A New Idea was Born…….</vt:lpstr>
      <vt:lpstr>Let’s Eat!!!</vt:lpstr>
      <vt:lpstr>Slide 8</vt:lpstr>
      <vt:lpstr>Next Step in the Formation of Life</vt:lpstr>
      <vt:lpstr>Slide 10</vt:lpstr>
      <vt:lpstr>How Eukaryotes Formed…..</vt:lpstr>
    </vt:vector>
  </TitlesOfParts>
  <Company>nksd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</dc:title>
  <dc:creator>Ashley_Borden</dc:creator>
  <cp:lastModifiedBy>ashley_borden</cp:lastModifiedBy>
  <cp:revision>25</cp:revision>
  <dcterms:created xsi:type="dcterms:W3CDTF">2010-01-28T17:07:07Z</dcterms:created>
  <dcterms:modified xsi:type="dcterms:W3CDTF">2010-02-23T16:41:56Z</dcterms:modified>
</cp:coreProperties>
</file>